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80" r:id="rId3"/>
    <p:sldId id="281" r:id="rId4"/>
    <p:sldId id="282" r:id="rId5"/>
    <p:sldId id="283" r:id="rId6"/>
    <p:sldId id="284" r:id="rId7"/>
    <p:sldId id="285" r:id="rId8"/>
    <p:sldId id="288" r:id="rId9"/>
    <p:sldId id="286" r:id="rId10"/>
    <p:sldId id="287" r:id="rId11"/>
    <p:sldId id="289" r:id="rId12"/>
    <p:sldId id="290" r:id="rId13"/>
    <p:sldId id="291" r:id="rId14"/>
    <p:sldId id="292" r:id="rId15"/>
    <p:sldId id="263" r:id="rId16"/>
    <p:sldId id="264" r:id="rId17"/>
    <p:sldId id="265" r:id="rId18"/>
    <p:sldId id="266" r:id="rId19"/>
    <p:sldId id="267" r:id="rId20"/>
    <p:sldId id="257" r:id="rId21"/>
    <p:sldId id="258" r:id="rId22"/>
    <p:sldId id="259" r:id="rId23"/>
    <p:sldId id="270" r:id="rId24"/>
    <p:sldId id="293" r:id="rId25"/>
    <p:sldId id="271" r:id="rId26"/>
    <p:sldId id="272" r:id="rId27"/>
    <p:sldId id="273" r:id="rId28"/>
    <p:sldId id="275" r:id="rId29"/>
    <p:sldId id="276" r:id="rId30"/>
    <p:sldId id="277" r:id="rId31"/>
    <p:sldId id="278" r:id="rId32"/>
    <p:sldId id="27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ABFA62-AB2D-4C45-AC73-DEA8E483060A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302C52-9281-4E6A-93ED-E607E71CD81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Тақырыбы:Бастауыш сыныптарда ағылшын тілін оқытудың жетістіктері мен қиындықтары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Бастауыш сыныптарда ағылшын тілін оқытудың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Бiлiм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ғылым министрлiгi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Ы.Алтынсарин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атындағы Ұлттық бiлiм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академиясы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2009–2010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 жылында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Қазақстан Республикасының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бiлiм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ұйымдарында ғылым негiздерiн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оқыту ерекшелiктерi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әдістемелік нұсқау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,2009/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хат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 сүйенеді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Жинаққа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бiлiм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беретiн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мектептердiң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1-11-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сыныптарында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 үдерісiн ұйымдастыру бойынша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материалдар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енгiзiлген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10836696" y="1124744"/>
            <a:ext cx="576064" cy="7200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468052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Happy birthday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My age- I am 8.To learn new words related to birthday, ask people about their age and answer the questions with a fill answer.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present, birthday, a balloon, a cake, a candle, a hat. Let's eat the cake.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Verb "to be"-am, are, is.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old are you? I am 8 years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old.He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/she is 8(7,9)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Letter combination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[ ð] [Ѳ]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6736" y="1700808"/>
            <a:ext cx="288032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 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Holidays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in Kazakhstan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My country To learn to tell about public holidays in Kazakhstan, giving basic  information about celebrations of these holidays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New Year,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Nauryz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Victory Day, Astana Day, a holiday, have, give, go, bring .capital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Present Simple, go, bring, sing. We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η[ [ɑ:]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Holidays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in Kazakhstan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My country To learn to tell about public holidays in Kazakhstan, giving basic  information about celebrations of these holidays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New Year,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Nauryz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Victory Day, Astana Day, a holiday, have, give, go, bring .capital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Present Simple, go, bring, sing. We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.[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η[ [ɑ:]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6576" y="1371918"/>
            <a:ext cx="648072" cy="6889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Holidays in England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Culture of England. To learn to tell about public holidays in England giving basic  information about celebrations of these holidays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Easter, Christmas, Queen's birthday, Mother's Day, Christmas Tree; to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spring, watch a parade, summer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Present Simple. We. watch,/sing, have etc.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Tongue twisters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11700792" y="2204864"/>
            <a:ext cx="2869976" cy="2111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76672"/>
            <a:ext cx="8172400" cy="604867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Holidays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England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Astana day, a Victory Day, New year, Christmas,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Nauryz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holiday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capital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Have, give, go,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bring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:] [η]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Professions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learn a few professions, be able to say what children want to be in future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pilot, a cook, a doctor, a driver. I want to be a...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want to be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-[u] [u:]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Professions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learn a few professions, be able to say what their parents' jobs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taxi driver, a clown, a pianist, a vet, a policeman, a seller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Verb     '' to be" T his is my mother she is a doctor.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My mother is a doctor. What is your mother/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father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-[au]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556776" y="1371918"/>
            <a:ext cx="504056" cy="3288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476672"/>
            <a:ext cx="7499176" cy="5649491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Professions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learn to understand the text to the topic of this unit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cleaner, work, hard, rubbish, throw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Present Simple. Imperative - don't throw rubbish.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Let's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play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Revision children's knowledge of the two units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Progress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test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Vocabulary Grammar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Revision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6656" y="1340768"/>
            <a:ext cx="648072" cy="7200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Шетел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пәні Қазақстан Республикасы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ғылым министрлігінің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2009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3-сәуіріндегі №160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бұйрығына сәйкес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(1, 2, 3, 4, 5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қосымшалар бойынша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2009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мамырдағы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№217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бұйрығына сәйкес дайындалған оқу бағдарламалары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оқулықтар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оқу-әдiстемелiк кешендер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арқылы жүзеге асырылады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490066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Салыстырмалы түрде: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643192" cy="5289451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Ағылшын тілі 5 сынып -68 сағат аптасына 2 сағат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Меңгерілетін сөз саны 500. Оның ішінде 100 дейінгі есептік және реттік сан есімдер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Міндетті деңгей: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Сөйлеу.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Монолог. Көрген- білгені жайында. Белгілі бір тақырып бойынша пікірін хабарлай, суреттей білуі керек. 5б6 сөйлем құрап айтуға тиіс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Диалог. Бастай, аяқтай білу. Айтылған ұсынысқа немесе пікіоге келісетін-келіспейтінін айту керек, мәлімет сұрау, жауп беру, ол жайында пікір таласу керек. 3-4 реплика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490066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Мүмкін деңгей: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80728"/>
            <a:ext cx="7499176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8-10 сөйлемнен тұратын мәтін.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6-8 сөйлемнен тұратын екеу ара сөз.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Оқу.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Мәтін көлемі 0,6 бет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Жазу.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Алфавитті, графиканы, орфографияны, сөздер мен сөз тіркестерін жаза білуі керек болса; Бастауыш сыныптарда бұл талаптар 2-3 есе  кемітіледі</a:t>
            </a:r>
            <a:r>
              <a:rPr lang="kk-KZ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706090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Бастауыш сыныптарда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Ағылшын тілі -34 сағат аптасына 1 сағат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Меңгерілетін сөз саны 200. Оның ішінде 100 дейінгі есептік және реттік сан есімдер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Міндетті деңгей: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Сөйлеу.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Монолог. Көрген- білгені жайында. Белгілі бір тақырып бойынша пікірін хабарлай, суреттей білуі керек.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-3 сөйлем құрап айтуға тиіс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Диалог. Бастай, аяқтай білу. Айтылған ұсынысқа немесе пікірге келісетін-келіспейтінін “Иә, Жоқ” айту керек, мәлімет сұрау, жауап беру, ол жайында пікір “Иә, Жоқ” керек. 1-3 реплика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kk-KZ" sz="2400" dirty="0" smtClean="0"/>
              <a:t>Мүмкін деңгей: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-4 сөйлемнен тұратын мәтін.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3-4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сөйлемнен тұратын екеу ара сөз.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Оқу.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Мәтін көлемі 0,3 бет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Жазу.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Алфавитті, графиканы, орфографияны, сөздер мен сөз тіркестерін жаза білуі керек.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418058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836712"/>
            <a:ext cx="7283152" cy="5289451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ҚР 23 тамыз 2012 № 1080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Мемлекеттік жалпыміндетт і орта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бастауыш,негізгі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стандартымен  бекітілген бастауыш сыныптардағы оқыту бағдарламасына сәйкес мектебімізде қолданылатын С.Д.Рахымжанова, А.С: Волкова авторларының оқулығы арқылы жүргізіледі.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Жоғары сыныптарда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оқығаны бойынша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озінің пікірін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бағасын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беру,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өзі туралы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айналасы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оқығанының мазмұнын айта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(мәтінге сүйене отырып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біліктерін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тыңдаған жеңіл аутентті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мәтіннің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хабарландыру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нұсқау түріндегі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мазмұнын есту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арқылы түсіне білу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біліктерін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қарапайым ақпараттарды жазбаша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түрде рәсімдеу және жіберу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хат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мәтіннен үзінді алу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сауалнаманы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толтыру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т.б.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қамтамасыз етеді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2680" y="1700808"/>
            <a:ext cx="216024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оқу, сөйлеу қарым-қатынасын білу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сөзді айту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түсіну;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әлеуметтік-мәдени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елтануды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алғанда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дағды;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фонетикалық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дағдысы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рецептивті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продуктивті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лексикалық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дағдысы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бағдарламаға сайі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грамматикалық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дағдысы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оқытып үйретудегі басты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күтілетін нәтиже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Сөйлеудің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қарапайым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дағдысын қалыптастырады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Окушылардын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сөздік корын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молайтып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дұрыс колдана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жаттықтыылады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тақырыптық жағдаяттарда бір-бірімен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байланыстырып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сөйлемдер құра біледі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грамматикалық құрылымдарды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меңгереді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Мұғалімнен кейін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кайталау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арқылы сөздерді фонетикалық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ұрыс дыбыстайды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Білімнің бастауыш сатысында болады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Ағылшын тілі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сабақтарында жаңа педагогикалық технологияны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пайдаланады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400" b="1" dirty="0"/>
              <a:t>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ШЕТ ТІЛІН ОҚЫТУДА КЕЗДЕСЕТІН ҚИЫНШЫЛЫҚТАРДЫҢ </a:t>
            </a:r>
            <a: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ЭТНОПСИХОЛОГИЯЛЫҚ ЕРЕКШЕЛІКТЕРІ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оқушыларды шетел тілін оқытудағы психологиялық және психолингвистикалық мәселелерімен таныстыру.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    жас ерекшеліктеріне байланысты шетел тілін меңгерудегі психологиялық және педагогикалық білім, іскерлік, дағдыны жүйелендіру.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шетел тілін меңгеру барысындағы оқушының мүмкіндігін зерттеу мақсатында жас ерекшеліктер және педагогикалық психология әдістерін қолдану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4688" y="1484784"/>
            <a:ext cx="504056" cy="79208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жас ерекшеліктерінің дамуын біле отырып олардың білім деңгейін талқылау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   тілді меңгеру және қолдану барысындағы білім, іскерлік, дағдының қалыптасуына ықпал ететін ыңғайлы жағдайды  анықтау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Шет тілін оқытуда туындайтын психологиялық қиындықтарды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көптеген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психологтар (В.А. Артемов., Б.В. Беляев., И.А. Зимняя., З.И. Румянцева) мен әдіскерлер (И.Л Бим., Н.И. Гез.,  М.В. Ляховицкий ) зерттеген. Бұл зерттеудің өзектілігінде оқушылардың басым бөлігінің бұл тілде оқуы мен сөйлеуі бірдей меңгере  бермеуінде екенін дәлел  түрінде көрсетеді.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Кейбіреуі оңай меңгерсе, ал кейбіреуіне ол қиындық туғызады. Сондықтанда оқушыларда шет тілін меңгеру кезінде мынандай психологиялық қиындықтар туындайды.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700" dirty="0" smtClean="0">
                <a:latin typeface="Times New Roman" pitchFamily="18" charset="0"/>
                <a:cs typeface="Times New Roman" pitchFamily="18" charset="0"/>
              </a:rPr>
              <a:t>Қиындықтарды анықтау үшін келесі әдістер қолданылады</a:t>
            </a:r>
            <a:r>
              <a:rPr lang="kk-KZ" sz="2400" dirty="0" smtClean="0"/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08720"/>
            <a:ext cx="7787208" cy="5217443"/>
          </a:xfrm>
        </p:spPr>
        <p:txBody>
          <a:bodyPr>
            <a:normAutofit fontScale="77500" lnSpcReduction="20000"/>
          </a:bodyPr>
          <a:lstStyle/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Шетелде болмай-ақ, сол елдің тілінде сөйлей алу қабілетіне ие болу оңай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өз-өзін басқару сезімін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анықтау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оқушылар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сыныпта өз беделін қалай бағалайтынын және өз сабағының нәтижесін қалай жоспарлайтынын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анықтау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мұғалімдер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мен ата-аналарымен әңгімелесу;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  Бақылау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тесті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Таныс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фигураларды анықтау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тесті</a:t>
            </a:r>
          </a:p>
          <a:p>
            <a:pPr>
              <a:buNone/>
            </a:pP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Оқушылар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бір мәтінді оқығаннан кейін ондағы кикілжіңді табудың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анализі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мәтіннің бөлігін ұсыну арқылы оқушылардың оны ары қарай қалай жалғастыратынын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бақылау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Ауызша айтылтан сөзді қабылдау мен түсіну өте күрделі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психикалық эрекет.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Тыңдап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түсіну кысқа мерзімдік жэне ұзақ мерзімдік еске, қабылдауға, логикаға, санаға, ажырату және таным механизмдеріне,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салы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тыруға, жинақтаута байланысты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70609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Тындап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түсіну барысында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окушылардың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санасында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фонетикалық жэне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интонациялык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қабілетін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қалыптастыру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 күрделі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болғандықтан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жалпыға ортақ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қиындықтарды және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қиындықтарды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ескеру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сөйлеуші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қолданылған кейбір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лексикалық жоне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грамматикалык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материал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оқушыға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таныс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жағдай оқушыға тыңдататынн мәтіннің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мазмұнын түсінуді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қиындатады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 қиындыкгы жеңудің жолы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оқушылардың пассивтік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жэне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потенциалдык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сөздік қорын байыту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 адамның дыбыстарды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интонациялык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занды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қүбылыс.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Оқушы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 мүталімінің сөйлеу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ерекшеліктеріне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дағдыланып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басқа адам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айтқан сөзді тусінбеуі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мүмкін.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Бүл қиындықты жеңудің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жoлы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сабақта техникалық қүралд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арды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колдану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Күнтізбелік-тақырыптық жоспарлауында қарастырлып отырған тақырыптар: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 тоқсанда:1 бөлім. Сәлемдесу.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Сәлем!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Сенің атың кім?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Менің жасым 7-де.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 қарсы алыңыздар.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бөлім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: Менің отбасым.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Менің отбасым – 2 сабақ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Менің досымның отбасы -2 сабақ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Қайталау. Дамыту тестісі- “Болу”етістігі, Әдеп сөздері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 сөз; 2 құрылым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(?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+)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1-5 сандары;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“Болу”етістігі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Баланың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бойына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анасының сүтімен сіңген өз 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үйрену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киындықсыз берілсе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өсе келе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меңгеру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едәуір қиындықтар туғызады.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негізін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калап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әрі қарай еркін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сойлеп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шығу деңгейіне жеткізу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 мұғалімнің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алдына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нақты мақсат-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міндеттерді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қойып,соны іске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асыруда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үлкен күш-жігермен жүмыс істеуге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кедеді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Ұстаздың қолындағы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мықты екі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карудың бірі-терең білімі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екіншісі-сол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окушы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бойына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санасына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жеткізетін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дарытатын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әдіс-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тәсілі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қажет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Осы </a:t>
            </a:r>
            <a:r>
              <a:rPr lang="ru-RU" sz="2400" dirty="0" err="1" smtClean="0"/>
              <a:t>максатқа жету</a:t>
            </a:r>
            <a:r>
              <a:rPr lang="ru-RU" sz="2400" dirty="0" smtClean="0"/>
              <a:t> </a:t>
            </a:r>
            <a:r>
              <a:rPr lang="ru-RU" sz="2400" dirty="0" err="1" smtClean="0"/>
              <a:t>үшін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коммуникативтік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үлгідегі сабактарды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ұйымдастыруға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үлкен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мән беріледі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 тоқсанда: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836712"/>
            <a:ext cx="7787208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 Бөлім. Мектеп құралдары.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Мектеп құралдары- 2 сабақ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Менің класс бөлмем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Мектепте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Қарастырылатын сөздер саны-12;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Бұйрық етістіктер-6; 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грамматикалық құрылымдар -2: 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Зат есім-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к/ж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 Бөлім: Түстер.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Түстер.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Пішіндер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Қайталау. Дамыту тестісі- “Болу”етістігі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Қамтылатын : 5 түс, 3 пішін; 2 құрылым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?,+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22 дыбыс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490066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 тоқсанда: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692696"/>
            <a:ext cx="7715200" cy="54334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 Бөлім:Ойыншықтар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Ойыншықтар- 2 сабақ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Менің сүйікті ойыншығым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Кел  ойнайық!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Қамтылатын:  11 сөз; 4 етістік, 2 құрылым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?,+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ABCDEFG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 Бөлім: Жануарлар.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Менің үй жануарым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Менде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үй жануары жоқ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Жайылымдағы және жабайы жануарлар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Зоопаркте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Қайталау. Дамыту тестісі- “Жасай білу” модаль етістігі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Қамтылатын:  19 сөз; 4 етістік, 2 құрылым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?,+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None/>
            </a:pPr>
            <a:endParaRPr lang="kk-KZ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562074"/>
          </a:xfrm>
        </p:spPr>
        <p:txBody>
          <a:bodyPr>
            <a:norm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тоқсанда: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643192" cy="5145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 Бөлім:  Менің айналамдағы заттар.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аздар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Демеуліктер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Түлкі қайда?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11тарелке, 12 қасық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Қамтылатын: 5 сөз, 3 демеулік,1 сұрақ,”ие болу, болу” етістіктері, 17 дыбыс</a:t>
            </a:r>
          </a:p>
          <a:p>
            <a:pPr marL="457200" indent="-45720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 Бөлім:Киімдер.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Менің киімдерім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Киімдер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Қазақ киімдері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Сәлем, Жазмезгілі!-15 дыбыс,18 сөз, 1 құрылым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?,+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5698976" cy="418058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 кластарда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764704"/>
            <a:ext cx="7787208" cy="5832648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Unit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Communicative task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Grammar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Phonics/Reading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skills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each other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learn to greet each other &amp; other people, be able to ask &amp; give information about yourself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Kids pupil I'm from E., Where are you from? Nice to meet you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Greetings. Verb "to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be”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h] [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 [w] [t] [d] [[ᴂ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able to understand &amp; answer the teachers questions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Kids pupil I'm from E., Where are you from? Nice to meet you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you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Alisha?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Alikhan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What's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your name?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Yes/No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I/You/He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/She am,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are/is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 [ᴂ] [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 [w] [t] [d]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332640" y="1417638"/>
            <a:ext cx="288032" cy="2831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Introducing Family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To learn to tell about family, names, family members, ask who they are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Mom, dad, sister, brother, grandparents. Who is he/she?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Verb "to be"-am, are, is. Possessive pronouns (his, her). This/These. My.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Letter combination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[ᴂ][ ð] 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Introducing Family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502944" y="1484784"/>
            <a:ext cx="45719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learn to tell about family, names, family members, ask who they are, be able to understand &amp; answer the teachers questions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Son, daughter, cousin, nephew, niece, aunt, uncle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Verb "to be"-am, are, is. Possessive pronouns (his, her). This/These. My.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Letter combination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[ ð] [Ѳ]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5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Happy birthday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My age- I am 8.To learn new words related to birthday, ask people about their age and answer the questions with a fill answer.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present, birthday, a balloon, a cake, a candle, a hat. Let's eat the cake.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Verb "to be"-am, are,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is.How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old are you? I am 8 years old.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Letter combination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[ ð] [Ѳ]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1667</Words>
  <Application>Microsoft Office PowerPoint</Application>
  <PresentationFormat>Экран (4:3)</PresentationFormat>
  <Paragraphs>213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Солнцестояние</vt:lpstr>
      <vt:lpstr>Тақырыбы:Бастауыш сыныптарда ағылшын тілін оқытудың жетістіктері мен қиындықтары</vt:lpstr>
      <vt:lpstr>Және</vt:lpstr>
      <vt:lpstr>Күнтізбелік-тақырыптық жоспарлауында қарастырлып отырған тақырыптар:</vt:lpstr>
      <vt:lpstr>2 тоқсанда: </vt:lpstr>
      <vt:lpstr>3 тоқсанда:</vt:lpstr>
      <vt:lpstr>4 тоқсанда:</vt:lpstr>
      <vt:lpstr>2 кластарда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Салыстырмалы түрде:</vt:lpstr>
      <vt:lpstr>Мүмкін деңгей:</vt:lpstr>
      <vt:lpstr>Бастауыш сыныптарда</vt:lpstr>
      <vt:lpstr>Мүмкін деңгей:</vt:lpstr>
      <vt:lpstr>Жоғары сыныптарда</vt:lpstr>
      <vt:lpstr>Слайд 21</vt:lpstr>
      <vt:lpstr> Шет тілін оқытып үйретудегі басты мақсат пен күтілетін нәтиже: </vt:lpstr>
      <vt:lpstr>  ШЕТ ТІЛІН ОҚЫТУДА КЕЗДЕСЕТІН ҚИЫНШЫЛЫҚТАРДЫҢ  ЭТНОПСИХОЛОГИЯЛЫҚ ЕРЕКШЕЛІКТЕРІ</vt:lpstr>
      <vt:lpstr>Слайд 24</vt:lpstr>
      <vt:lpstr>Шет тілін оқытуда туындайтын психологиялық қиындықтарды</vt:lpstr>
      <vt:lpstr>Қиындықтарды анықтау үшін келесі әдістер қолданылады:</vt:lpstr>
      <vt:lpstr>Ауызша айтылтан сөзді қабылдау мен түсіну өте күрделі  психикалық эрекет.</vt:lpstr>
      <vt:lpstr>Тындап түсіну барысында  </vt:lpstr>
      <vt:lpstr>Бұл қиындыкгы жеңудің жолы -  </vt:lpstr>
      <vt:lpstr>Слайд 30</vt:lpstr>
      <vt:lpstr>Осы максатқа жету үшін</vt:lpstr>
      <vt:lpstr>Слайд 32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Тақырыбы:Бастауыш сыныптарда ағылшын тілін оқытудың жетістіктері мен қиындықтары</dc:title>
  <dc:creator>Windows User</dc:creator>
  <cp:lastModifiedBy>Windows User</cp:lastModifiedBy>
  <cp:revision>21</cp:revision>
  <dcterms:created xsi:type="dcterms:W3CDTF">2015-03-29T20:05:03Z</dcterms:created>
  <dcterms:modified xsi:type="dcterms:W3CDTF">2015-03-29T23:12:20Z</dcterms:modified>
</cp:coreProperties>
</file>