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78" r:id="rId14"/>
    <p:sldId id="257" r:id="rId15"/>
    <p:sldId id="263" r:id="rId16"/>
    <p:sldId id="266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3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19313-18CC-4D07-BD08-4E46E475A8B7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74F7-7830-499D-B9C1-02C5CED13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4F7-7830-499D-B9C1-02C5CED13DD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4F7-7830-499D-B9C1-02C5CED13D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Нестерова Г.И.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D4CF52C-7E65-488A-B12F-6D7A5D81C7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iming>
    <p:tnLst>
      <p:par>
        <p:cTn id="1" dur="indefinite" restart="never" nodeType="tmRoot"/>
      </p:par>
    </p:tnLst>
  </p:timing>
  <p:hf sldNum="0"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hgr.ru/sites/default/files/140w-7a2.jpg" TargetMode="External"/><Relationship Id="rId3" Type="http://schemas.openxmlformats.org/officeDocument/2006/relationships/hyperlink" Target="http://leit.ru/for_content/garden/japanese_garden_plant_726.jpg" TargetMode="External"/><Relationship Id="rId7" Type="http://schemas.openxmlformats.org/officeDocument/2006/relationships/hyperlink" Target="http://www.proshkolu.ru/content/media/pic/std/1000000/664000/663014-29a0729581ea5ca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rst-altai.ru/mentant_doc/sajt_1/katalog__2/bad_k_pi_909/evkalipt_1448/avkalipt_1312/avkalipt_1313.jpg" TargetMode="External"/><Relationship Id="rId5" Type="http://schemas.openxmlformats.org/officeDocument/2006/relationships/hyperlink" Target="http://images.yandex.ru/yandsearch?p=7&amp;text=%D0%BA%D0%B0%D1%80%D1%82%D0%B8%D0%BD%D0%BA%D0%B0%20%D1%8D%D0%B2%D0%BA%D0%B0%D0%BB%D0%B8%D0%BF%D1%82&amp;noreask=1&amp;img_url=www.mirlaminata.ru/pictures/laminat/laminat-classen-presto-structure-evkalipt-2-h-polosnyy-24063-foto.jpg&amp;pos=215&amp;rpt=simage&amp;lr=235" TargetMode="External"/><Relationship Id="rId4" Type="http://schemas.openxmlformats.org/officeDocument/2006/relationships/hyperlink" Target="http://www.megabook.ru/MObjects2/data/pict1998/ie674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Есім Шамшінұр Жанбыршықызы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</a:rPr>
              <a:t>ЭСТОНИЯ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Картинки по запросу эсто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99257"/>
            <a:ext cx="5616624" cy="4158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i="1" dirty="0" smtClean="0">
                <a:solidFill>
                  <a:srgbClr val="FF0000"/>
                </a:solidFill>
              </a:rPr>
              <a:t>ЭКОНОМИСТ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Картинки по запросу экономис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832648" cy="4437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836712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b="1" i="1" dirty="0" smtClean="0">
                <a:solidFill>
                  <a:srgbClr val="FF0000"/>
                </a:solidFill>
              </a:rPr>
              <a:t>Э</a:t>
            </a:r>
            <a:r>
              <a:rPr lang="kk-KZ" sz="6600" b="1" i="1" dirty="0" smtClean="0">
                <a:solidFill>
                  <a:srgbClr val="0070C0"/>
                </a:solidFill>
              </a:rPr>
              <a:t>КР</a:t>
            </a:r>
            <a:r>
              <a:rPr lang="kk-KZ" sz="6600" b="1" i="1" dirty="0" smtClean="0">
                <a:solidFill>
                  <a:srgbClr val="FF0000"/>
                </a:solidFill>
              </a:rPr>
              <a:t>А</a:t>
            </a:r>
            <a:r>
              <a:rPr lang="kk-KZ" sz="6600" b="1" i="1" dirty="0" smtClean="0">
                <a:solidFill>
                  <a:srgbClr val="0070C0"/>
                </a:solidFill>
              </a:rPr>
              <a:t>Н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440" y="1700808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6600" b="1" i="1" dirty="0" smtClean="0">
              <a:solidFill>
                <a:srgbClr val="FF0000"/>
              </a:solidFill>
            </a:endParaRPr>
          </a:p>
          <a:p>
            <a:pPr algn="r"/>
            <a:r>
              <a:rPr lang="kk-KZ" sz="6600" b="1" i="1" dirty="0" smtClean="0">
                <a:solidFill>
                  <a:srgbClr val="FF0000"/>
                </a:solidFill>
              </a:rPr>
              <a:t>   Э</a:t>
            </a:r>
            <a:r>
              <a:rPr lang="kk-KZ" sz="6600" b="1" i="1" dirty="0" smtClean="0">
                <a:solidFill>
                  <a:srgbClr val="0070C0"/>
                </a:solidFill>
              </a:rPr>
              <a:t>СК</a:t>
            </a:r>
            <a:r>
              <a:rPr lang="kk-KZ" sz="6600" b="1" i="1" dirty="0" smtClean="0">
                <a:solidFill>
                  <a:srgbClr val="FF0000"/>
                </a:solidFill>
              </a:rPr>
              <a:t>И</a:t>
            </a:r>
            <a:r>
              <a:rPr lang="kk-KZ" sz="6600" b="1" i="1" dirty="0" smtClean="0">
                <a:solidFill>
                  <a:srgbClr val="0070C0"/>
                </a:solidFill>
              </a:rPr>
              <a:t>М</a:t>
            </a:r>
            <a:r>
              <a:rPr lang="kk-KZ" sz="6600" b="1" i="1" dirty="0" smtClean="0">
                <a:solidFill>
                  <a:srgbClr val="FF0000"/>
                </a:solidFill>
              </a:rPr>
              <a:t>О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1173745"/>
            <a:ext cx="7128792" cy="2531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«Все ребята дружно встали».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Все ребята дружно встали (выпрямиться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И на месте зашагали, (ходьба на месте)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На носочках потянулись, (руки поднять вверх)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А теперь назад прогнулись.(прогнуться назад, руки положить за голову) Как пружинки мы присели (присесть)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Bookman Old Style" pitchFamily="18" charset="0"/>
              </a:rPr>
              <a:t>И тихонько разом сели, (выпрямиться и сесть)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ackdeti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786182" y="548680"/>
            <a:ext cx="5357818" cy="5448307"/>
          </a:xfrm>
        </p:spPr>
      </p:pic>
      <p:sp>
        <p:nvSpPr>
          <p:cNvPr id="8" name="Прямоугольник 7"/>
          <p:cNvSpPr/>
          <p:nvPr/>
        </p:nvSpPr>
        <p:spPr>
          <a:xfrm>
            <a:off x="139460" y="571480"/>
            <a:ext cx="361028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Элла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29066"/>
            <a:ext cx="37096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Эдик</a:t>
            </a:r>
            <a:endParaRPr lang="ru-RU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00034" y="500042"/>
            <a:ext cx="428628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8596" y="3929066"/>
            <a:ext cx="428628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0" y="2571744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2571744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2571744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571744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715016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28662" y="5715016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5715016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5715016"/>
            <a:ext cx="78578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2428869"/>
            <a:ext cx="121444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[</a:t>
            </a:r>
            <a:r>
              <a:rPr lang="ru-RU" sz="4800" b="1" dirty="0" smtClean="0">
                <a:solidFill>
                  <a:srgbClr val="FF0000"/>
                </a:solidFill>
              </a:rPr>
              <a:t>Э</a:t>
            </a:r>
            <a:r>
              <a:rPr lang="en-US" sz="4800" b="1" dirty="0" smtClean="0">
                <a:solidFill>
                  <a:srgbClr val="FF0000"/>
                </a:solidFill>
              </a:rPr>
              <a:t>]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572140"/>
            <a:ext cx="1214446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[</a:t>
            </a:r>
            <a:r>
              <a:rPr lang="ru-RU" sz="4800" b="1" dirty="0" smtClean="0">
                <a:solidFill>
                  <a:srgbClr val="FF0000"/>
                </a:solidFill>
              </a:rPr>
              <a:t>Э</a:t>
            </a:r>
            <a:r>
              <a:rPr lang="en-US" sz="4800" b="1" dirty="0" smtClean="0">
                <a:solidFill>
                  <a:srgbClr val="FF0000"/>
                </a:solidFill>
              </a:rPr>
              <a:t>]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1357290" y="1643050"/>
            <a:ext cx="1286678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14679" y="5071677"/>
            <a:ext cx="1428760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500166" cy="12334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366637e8eb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91381" y="1785926"/>
            <a:ext cx="3452619" cy="4786346"/>
          </a:xfrm>
        </p:spPr>
      </p:pic>
      <p:sp>
        <p:nvSpPr>
          <p:cNvPr id="6" name="Прямоугольник 5"/>
          <p:cNvSpPr/>
          <p:nvPr/>
        </p:nvSpPr>
        <p:spPr>
          <a:xfrm>
            <a:off x="3714744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64291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642918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642918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64291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642918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314324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314324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314324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314324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3143248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14744" y="314324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64291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56" y="314324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14744" y="314324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2012 г.</a:t>
            </a:r>
            <a:endParaRPr lang="ru-RU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Нестерова Г.И.</a:t>
            </a:r>
            <a:endParaRPr lang="ru-RU"/>
          </a:p>
        </p:txBody>
      </p:sp>
      <p:pic>
        <p:nvPicPr>
          <p:cNvPr id="3074" name="Picture 2" descr="C:\Documents and Settings\Admin\Рабочий стол\обучение грамоте 15-18.10.2012\15.10 Ээ\663014-29a0729581ea5c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214422"/>
            <a:ext cx="40375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ЭКСКАВАТОР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18341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АЛОЭ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86124"/>
            <a:ext cx="2915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АЭРОБУС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429132"/>
            <a:ext cx="3467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КАЛАНХОЭ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142984"/>
            <a:ext cx="3447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071678"/>
            <a:ext cx="3670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ЭДЕЛЬВЕЙС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3143248"/>
            <a:ext cx="3435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ЭВКАЛИПТ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6314" y="4357694"/>
            <a:ext cx="3721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ЭСКАЛАТОР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908720"/>
            <a:ext cx="9144000" cy="192040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>
                <a:gd name="adj1" fmla="val 12202"/>
                <a:gd name="adj2" fmla="val 1774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Содержимое 5" descr="backde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429132"/>
            <a:ext cx="1624004" cy="214314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0"/>
            <a:ext cx="8215370" cy="57150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Ссылки:</a:t>
            </a:r>
          </a:p>
          <a:p>
            <a:r>
              <a:rPr lang="ru-RU" dirty="0" smtClean="0"/>
              <a:t>Эвкалипт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u="sng" dirty="0" smtClean="0">
                <a:solidFill>
                  <a:srgbClr val="C00000"/>
                </a:solidFill>
                <a:hlinkClick r:id="rId3"/>
              </a:rPr>
              <a:t>http://leit.ru/for_content/garden/japanese_garden_plant_726.jpg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Цветущий эвкалипт - </a:t>
            </a:r>
            <a:r>
              <a:rPr lang="ru-RU" u="sng" dirty="0" smtClean="0">
                <a:hlinkClick r:id="rId4"/>
              </a:rPr>
              <a:t>http://www.megabook.ru/MObjects2/data/pict1998/ie6745.jpg</a:t>
            </a:r>
            <a:endParaRPr lang="ru-RU" dirty="0" smtClean="0"/>
          </a:p>
          <a:p>
            <a:r>
              <a:rPr lang="ru-RU" dirty="0" err="1" smtClean="0"/>
              <a:t>Ламинат</a:t>
            </a:r>
            <a:r>
              <a:rPr lang="ru-RU" dirty="0" smtClean="0"/>
              <a:t> эвкалипт - </a:t>
            </a:r>
            <a:r>
              <a:rPr lang="ru-RU" u="sng" dirty="0" smtClean="0">
                <a:hlinkClick r:id="rId5"/>
              </a:rPr>
              <a:t>http://images.yandex.ru/yandsearch?p=7&amp;text=%D0%BA%D0%B0%D1%80%D1%82%D0%B8%D0%BD%D0%BA%D0%B0%20%D1%8D%D0%B2%D0%BA%D0%B0%D0%BB%D0%B8%D0%BF%D1%82&amp;noreask=1&amp;img_url=www.mirlaminata.ru%2Fpictures%2Flaminat%2Flaminat-classen-presto-structure-evkalipt-2-h-polosnyy-24063-foto.jpg&amp;pos=215&amp;rpt=simage&amp;lr=235</a:t>
            </a:r>
            <a:endParaRPr lang="ru-RU" dirty="0" smtClean="0"/>
          </a:p>
          <a:p>
            <a:r>
              <a:rPr lang="ru-RU" dirty="0" smtClean="0"/>
              <a:t>Чай эвкалипт - </a:t>
            </a:r>
            <a:r>
              <a:rPr lang="ru-RU" u="sng" dirty="0" smtClean="0">
                <a:hlinkClick r:id="rId6"/>
              </a:rPr>
              <a:t>http://www.horst-altai.ru/mentant_doc/sajt_1/katalog__2/bad_k_pi_909/evkalipt_1448/avkalipt_1312/avkalipt_1313.jpg</a:t>
            </a:r>
            <a:endParaRPr lang="ru-RU" dirty="0" smtClean="0"/>
          </a:p>
          <a:p>
            <a:r>
              <a:rPr lang="ru-RU" dirty="0" smtClean="0"/>
              <a:t>Буква э - </a:t>
            </a:r>
            <a:r>
              <a:rPr lang="ru-RU" u="sng" dirty="0" smtClean="0">
                <a:hlinkClick r:id="rId7"/>
              </a:rPr>
              <a:t>http://www.proshkolu.ru/content/media/pic/std/1000000/664000/663014-29a0729581ea5ca5.jpg</a:t>
            </a:r>
            <a:endParaRPr lang="ru-RU" dirty="0" smtClean="0"/>
          </a:p>
          <a:p>
            <a:r>
              <a:rPr lang="ru-RU" dirty="0" smtClean="0"/>
              <a:t>Экскаватор - </a:t>
            </a:r>
            <a:r>
              <a:rPr lang="ru-RU" u="sng" dirty="0" smtClean="0">
                <a:hlinkClick r:id="rId8"/>
              </a:rPr>
              <a:t>http://</a:t>
            </a:r>
            <a:r>
              <a:rPr lang="ru-RU" u="sng" dirty="0" smtClean="0">
                <a:hlinkClick r:id="rId8"/>
              </a:rPr>
              <a:t>thgr.ru/sites/default/files/140w-7a2.jpg</a:t>
            </a:r>
            <a:endParaRPr lang="ru-RU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05273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9600" b="1" dirty="0" smtClean="0">
                <a:solidFill>
                  <a:srgbClr val="0070C0"/>
                </a:solidFill>
              </a:rPr>
              <a:t>1 “Г” класс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642918"/>
            <a:ext cx="6912768" cy="29300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>
            <a:prstTxWarp prst="textDeflat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Звук </a:t>
            </a:r>
            <a:r>
              <a:rPr kumimoji="0" lang="en-US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ru-RU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э</a:t>
            </a:r>
            <a:r>
              <a:rPr kumimoji="0" lang="en-US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ru-RU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400" b="1" i="0" u="none" strike="noStrike" kern="1200" cap="all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и буква Э,э</a:t>
            </a:r>
            <a:endParaRPr kumimoji="0" lang="ru-RU" sz="3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186881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Выделять звуки в словах и различать их признаки (гласные ударные/безударные; согласные твердые/мягкие, глухие/звонкие).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Понимать, что слова состоят из слогов, определять количество и порядок слогов в слове.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Читать схемы слов/предложений.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Распознавать образ буквы и сопоставлять его со звуком.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B050"/>
                </a:solidFill>
              </a:rPr>
              <a:t>Понимать, какую работу выполняет буква в слове в зависимости от ее позиции (гласный как показатель мягкости/твердости согласных).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48680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i="1" dirty="0" smtClean="0">
                <a:solidFill>
                  <a:srgbClr val="FF0000"/>
                </a:solidFill>
              </a:rPr>
              <a:t>Цель урока: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2427" y="2148848"/>
            <a:ext cx="86980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«У меня хорошее настроение. Я могу быть добрым, терпеливым. Я успею сде­лать все! Я буду предельно внимателен на уроке».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solidFill>
                  <a:srgbClr val="FF0000"/>
                </a:solidFill>
              </a:rPr>
              <a:t>ЭКЛЕР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Картинки по запросу эк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482453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140w-7a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2852936"/>
            <a:ext cx="5616624" cy="4005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9792" y="1412776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FF0000"/>
                </a:solidFill>
              </a:rPr>
              <a:t>ЭКСКАВАТОР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012 г.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x_7949c1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4665785" cy="5229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908720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ЭДЕЛЬВЕЙС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japanese_garden_plant_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093639"/>
            <a:ext cx="5005387" cy="5764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55776" y="332656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ЭВКАЛИПТ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376</TotalTime>
  <Words>257</Words>
  <Application>Microsoft Office PowerPoint</Application>
  <PresentationFormat>Экран (4:3)</PresentationFormat>
  <Paragraphs>57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Back to School 16x9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Э э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[э] и буква Э э</dc:title>
  <dc:creator>Нестерова Галина</dc:creator>
  <cp:lastModifiedBy>RePack by SPecialiST</cp:lastModifiedBy>
  <cp:revision>67</cp:revision>
  <dcterms:created xsi:type="dcterms:W3CDTF">2004-01-30T13:34:16Z</dcterms:created>
  <dcterms:modified xsi:type="dcterms:W3CDTF">2017-01-30T14:26:10Z</dcterms:modified>
</cp:coreProperties>
</file>